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3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6A44-7A8B-9746-ACFC-AAEBA76AB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105A6-F291-B84D-9F41-5B1E5CF75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0F2FA-1BF3-7F47-A8EB-7DBB1055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0CA2F-2F6B-C64D-BEDE-4573B94B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EECCD-7EE6-774C-B467-2A322EE1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1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9E4B-9D99-BE40-9696-3C94D7D0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5A40-9AF5-034A-9266-6BEDCEB78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172B-33E6-4A44-BFBB-77945B09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2473B-251C-0247-BBCD-3A1CDC88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4F3F9-6D69-1846-B81D-6BEC7B5E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8D66E-3E06-8C49-896F-D721525D7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BC1C2-29D2-464B-8534-8C692761A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F8F9-099B-174B-B859-BD9E5A97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81C3C-6FB5-0B4C-BD1F-12D565E3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3BDE-EB3C-554B-A635-D96C68E1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6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8178-A354-7348-BA37-C8007DDE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5B5A-40FF-4B4A-B143-CF9DF79EB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37BF9-D5CF-CD42-BC4E-E796C4C9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3A46-0F9F-5A47-A58D-9C9D11FB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439CB-B2BD-7F42-9FA5-C478B90B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1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DBFC-A08D-1A4C-AA7C-88A00418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0BCFB-7D0F-6E4C-B269-FBC77BC03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5600-863A-7D41-B252-89811BD5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18F0-1FA6-2C43-8977-BB405868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B7AB-891E-B041-9AE6-B64A963B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DEDE-16D0-EA4D-8894-53EC7FCD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08675-116E-8B49-AE5F-0266F6266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E547-9823-DD45-B126-94E604F27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E3C87-4A47-A343-BB3F-FD54D5D2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53A58-A406-304C-8F0A-27360946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363A0-BB5D-DC44-8C4C-511012BB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4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0979-3A24-454F-B8E1-2C28B5E2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114F9-BBB6-7647-9839-B7F090197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06A2C-144E-9445-9334-A3AE4FE44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4CAD9-766C-1242-89F5-DACB44A19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B1B9D-AE7A-B84D-BE1F-334EA3FD9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41ADD-E536-AA42-8F0A-E3112B19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9C255-8326-D249-97D4-27C0B00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F7EFD-012C-524E-9F58-18F7807C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577D-F6A9-D148-A303-8A735484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EF6BB-B4D5-C54B-BED1-8CFB606F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E6981-3494-4241-9737-63AC8F60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1F98A-604B-C340-9054-10C76210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0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9374F-D65C-6D4C-B9AA-E1A711D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6EAA9-B0DC-544F-AF27-44F8FF68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71EF0-59F9-F143-BD26-AAE46CB7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2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8E1F-16A0-9C44-80F3-BDBDF4A2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7A29-5524-3441-848A-0E563D79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7AC20-0D06-9649-A5C2-C5126FF57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AF7F0-2BCF-E54D-814A-F7AE5706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150EB-F9F3-2148-8C81-EFDF7356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CFB49-1B19-4640-B890-A2F2A28A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5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5869-B909-9E4D-B162-2274094C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81D57-93FA-FD4C-8DA3-C46D0580C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3839C-996E-4348-BAD2-51D270E57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8A5F6-91CE-704F-9690-40363D46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4475B-910B-C041-9BA5-9D75BB31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D87D5-5EA3-5B4E-AD85-1398D819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7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CC262-6C1D-064E-95F8-CF6EBE9C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D10F-3A83-F149-A894-8072B12C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63F2-1F7D-0C4C-8867-78E63CB12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E79C-E150-2A41-91EC-A5CB627C7613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9B3D-5C07-0742-8FFD-E9465AE96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E60F2-3666-754A-B141-179FFA8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55BB-9734-0849-8B7D-D871E9230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tslondon.padlet.org/jhowcroft/3bhziycan2ly8ud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tslondon.padlet.org/jhowcroft/3bhziycan2ly8ud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ghting loan helps to illuminate college theatre">
            <a:extLst>
              <a:ext uri="{FF2B5EF4-FFF2-40B4-BE49-F238E27FC236}">
                <a16:creationId xmlns:a16="http://schemas.microsoft.com/office/drawing/2014/main" id="{E0E918D3-11EC-6F4E-A936-0C948F05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58" y="594941"/>
            <a:ext cx="6090684" cy="40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0E414-45E9-6B4B-A9AF-0C382B30AB9D}"/>
              </a:ext>
            </a:extLst>
          </p:cNvPr>
          <p:cNvSpPr txBox="1"/>
          <p:nvPr/>
        </p:nvSpPr>
        <p:spPr>
          <a:xfrm>
            <a:off x="4099620" y="4083754"/>
            <a:ext cx="39927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Theatrical lighting design (in 20 minutes)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15/03/21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Jo Howcroft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err="1">
                <a:solidFill>
                  <a:schemeClr val="bg1"/>
                </a:solidFill>
              </a:rPr>
              <a:t>j.howcroft@wimbledon.arts.ac.uk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9259F1-B257-904C-8B55-073B0908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74" y="1628054"/>
            <a:ext cx="3366084" cy="45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2CC1F-F1C0-A54F-95FF-EE9F126D18A8}"/>
              </a:ext>
            </a:extLst>
          </p:cNvPr>
          <p:cNvSpPr txBox="1"/>
          <p:nvPr/>
        </p:nvSpPr>
        <p:spPr>
          <a:xfrm>
            <a:off x="9236980" y="6268789"/>
            <a:ext cx="1607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Liverpool Cathedral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26709-70B1-7D41-A5A2-580FCC06FB2B}"/>
              </a:ext>
            </a:extLst>
          </p:cNvPr>
          <p:cNvSpPr txBox="1"/>
          <p:nvPr/>
        </p:nvSpPr>
        <p:spPr>
          <a:xfrm>
            <a:off x="167090" y="326179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Impactful spaces</a:t>
            </a:r>
          </a:p>
        </p:txBody>
      </p:sp>
      <p:pic>
        <p:nvPicPr>
          <p:cNvPr id="1028" name="Picture 4" descr="Closed Exhibition - Alexander McQueen: Savage Beauty - Victoria and Albert  Museum">
            <a:extLst>
              <a:ext uri="{FF2B5EF4-FFF2-40B4-BE49-F238E27FC236}">
                <a16:creationId xmlns:a16="http://schemas.microsoft.com/office/drawing/2014/main" id="{3BFC18F8-2E7A-6945-BD64-BA03FF0D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46" y="435781"/>
            <a:ext cx="4866689" cy="21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3C23E-6072-5A42-8AA2-FCADD6529E0B}"/>
              </a:ext>
            </a:extLst>
          </p:cNvPr>
          <p:cNvSpPr txBox="1"/>
          <p:nvPr/>
        </p:nvSpPr>
        <p:spPr>
          <a:xfrm>
            <a:off x="3282996" y="2561651"/>
            <a:ext cx="448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V&amp;A Alexander McQueen: Savage Beauty exhibition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E06DD-83D9-B342-80B2-DD2FB0088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35" y="3099579"/>
            <a:ext cx="3938649" cy="2953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8D447-D043-E840-886E-45927005A60B}"/>
              </a:ext>
            </a:extLst>
          </p:cNvPr>
          <p:cNvSpPr txBox="1"/>
          <p:nvPr/>
        </p:nvSpPr>
        <p:spPr>
          <a:xfrm>
            <a:off x="1476637" y="6268789"/>
            <a:ext cx="2302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Sunset over Brighton pier</a:t>
            </a:r>
          </a:p>
        </p:txBody>
      </p:sp>
    </p:spTree>
    <p:extLst>
      <p:ext uri="{BB962C8B-B14F-4D97-AF65-F5344CB8AC3E}">
        <p14:creationId xmlns:p14="http://schemas.microsoft.com/office/powerpoint/2010/main" val="35572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9B374-679B-3842-A88A-ED315A7DCD4B}"/>
              </a:ext>
            </a:extLst>
          </p:cNvPr>
          <p:cNvSpPr txBox="1"/>
          <p:nvPr/>
        </p:nvSpPr>
        <p:spPr>
          <a:xfrm>
            <a:off x="256478" y="26762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venir Book" panose="02000503020000020003" pitchFamily="2" charset="0"/>
              </a:rPr>
              <a:t>What is the purpose of lighting design?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6D3C7-A1E9-F744-982E-7FD1E542C6BD}"/>
              </a:ext>
            </a:extLst>
          </p:cNvPr>
          <p:cNvSpPr txBox="1"/>
          <p:nvPr/>
        </p:nvSpPr>
        <p:spPr>
          <a:xfrm>
            <a:off x="1630736" y="3068939"/>
            <a:ext cx="297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Illumination - performers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FB01E-A663-8C4E-A877-E7837BC445CC}"/>
              </a:ext>
            </a:extLst>
          </p:cNvPr>
          <p:cNvSpPr txBox="1"/>
          <p:nvPr/>
        </p:nvSpPr>
        <p:spPr>
          <a:xfrm>
            <a:off x="7956396" y="3053314"/>
            <a:ext cx="96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Depth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D7AD1-EE94-C84D-A589-46F9A703A4BF}"/>
              </a:ext>
            </a:extLst>
          </p:cNvPr>
          <p:cNvSpPr txBox="1"/>
          <p:nvPr/>
        </p:nvSpPr>
        <p:spPr>
          <a:xfrm>
            <a:off x="2018362" y="5956021"/>
            <a:ext cx="220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Illumination -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8C5B2-3DE5-764B-A406-969D5BFF44FC}"/>
              </a:ext>
            </a:extLst>
          </p:cNvPr>
          <p:cNvSpPr txBox="1"/>
          <p:nvPr/>
        </p:nvSpPr>
        <p:spPr>
          <a:xfrm>
            <a:off x="7467601" y="5965909"/>
            <a:ext cx="2178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Focus attention and emotion</a:t>
            </a:r>
          </a:p>
        </p:txBody>
      </p:sp>
      <p:pic>
        <p:nvPicPr>
          <p:cNvPr id="9" name="Picture 8" descr="A picture containing indoor, table, front, person&#10;&#10;Description automatically generated">
            <a:extLst>
              <a:ext uri="{FF2B5EF4-FFF2-40B4-BE49-F238E27FC236}">
                <a16:creationId xmlns:a16="http://schemas.microsoft.com/office/drawing/2014/main" id="{E0702596-9F19-2C4E-982F-BF123BB8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68" y="921704"/>
            <a:ext cx="2769219" cy="2076914"/>
          </a:xfrm>
          <a:prstGeom prst="rect">
            <a:avLst/>
          </a:prstGeom>
        </p:spPr>
      </p:pic>
      <p:pic>
        <p:nvPicPr>
          <p:cNvPr id="11" name="Picture 10" descr="A living room&#10;&#10;Description automatically generated">
            <a:extLst>
              <a:ext uri="{FF2B5EF4-FFF2-40B4-BE49-F238E27FC236}">
                <a16:creationId xmlns:a16="http://schemas.microsoft.com/office/drawing/2014/main" id="{AA7CA72C-E7AF-4349-8B8C-2C1E11783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67" y="3722779"/>
            <a:ext cx="2769219" cy="2076915"/>
          </a:xfrm>
          <a:prstGeom prst="rect">
            <a:avLst/>
          </a:prstGeom>
        </p:spPr>
      </p:pic>
      <p:pic>
        <p:nvPicPr>
          <p:cNvPr id="13" name="Picture 12" descr="A screen shot of a video game in a dark room&#10;&#10;Description automatically generated">
            <a:extLst>
              <a:ext uri="{FF2B5EF4-FFF2-40B4-BE49-F238E27FC236}">
                <a16:creationId xmlns:a16="http://schemas.microsoft.com/office/drawing/2014/main" id="{2B02D7F0-E1B7-3B43-B98C-0C12B2CF41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33" t="22805" r="20451" b="20180"/>
          <a:stretch/>
        </p:blipFill>
        <p:spPr>
          <a:xfrm>
            <a:off x="6718634" y="808058"/>
            <a:ext cx="3438246" cy="2190560"/>
          </a:xfrm>
          <a:prstGeom prst="rect">
            <a:avLst/>
          </a:prstGeom>
        </p:spPr>
      </p:pic>
      <p:pic>
        <p:nvPicPr>
          <p:cNvPr id="15" name="Picture 14" descr="A light in a dark room&#10;&#10;Description automatically generated">
            <a:extLst>
              <a:ext uri="{FF2B5EF4-FFF2-40B4-BE49-F238E27FC236}">
                <a16:creationId xmlns:a16="http://schemas.microsoft.com/office/drawing/2014/main" id="{CA9D6F96-A7AD-F944-950E-AE84D590C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147" y="3722779"/>
            <a:ext cx="2769220" cy="20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A6D4C-4F54-214B-86F5-F4EBBCFD9871}"/>
              </a:ext>
            </a:extLst>
          </p:cNvPr>
          <p:cNvSpPr txBox="1"/>
          <p:nvPr/>
        </p:nvSpPr>
        <p:spPr>
          <a:xfrm>
            <a:off x="368135" y="320634"/>
            <a:ext cx="2783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Emotional responses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 aid narrative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FE03F-036F-1B44-98B6-8F6FB055C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36" y="3429000"/>
            <a:ext cx="4039302" cy="2692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DA87B5-1D13-114C-A0AA-D5FEF864E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16" y="3655726"/>
            <a:ext cx="3580547" cy="2686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074AF1-7D38-DF4B-AF86-85905533FEAA}"/>
              </a:ext>
            </a:extLst>
          </p:cNvPr>
          <p:cNvSpPr txBox="1"/>
          <p:nvPr/>
        </p:nvSpPr>
        <p:spPr>
          <a:xfrm>
            <a:off x="1825403" y="622954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</a:rPr>
              <a:t>A Murder Has Been Arranged </a:t>
            </a:r>
          </a:p>
          <a:p>
            <a:r>
              <a:rPr lang="en-GB" sz="1200" dirty="0">
                <a:solidFill>
                  <a:schemeClr val="bg1"/>
                </a:solidFill>
              </a:rPr>
              <a:t>Lighting: Chris Howcroft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ECEBC-6CA8-6348-8158-92AB43C8503D}"/>
              </a:ext>
            </a:extLst>
          </p:cNvPr>
          <p:cNvSpPr txBox="1"/>
          <p:nvPr/>
        </p:nvSpPr>
        <p:spPr>
          <a:xfrm>
            <a:off x="9150267" y="6342666"/>
            <a:ext cx="16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</a:rPr>
              <a:t>The Hired Man</a:t>
            </a:r>
          </a:p>
          <a:p>
            <a:r>
              <a:rPr lang="en-GB" sz="1200" dirty="0">
                <a:solidFill>
                  <a:schemeClr val="bg1"/>
                </a:solidFill>
              </a:rPr>
              <a:t>Lighting: </a:t>
            </a:r>
            <a:r>
              <a:rPr lang="en-GB" sz="1200" dirty="0" err="1">
                <a:solidFill>
                  <a:schemeClr val="bg1"/>
                </a:solidFill>
              </a:rPr>
              <a:t>Prema</a:t>
            </a:r>
            <a:r>
              <a:rPr lang="en-GB" sz="1200" dirty="0">
                <a:solidFill>
                  <a:schemeClr val="bg1"/>
                </a:solidFill>
              </a:rPr>
              <a:t> Mehta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54C6C-9163-B14F-B0D4-04A739133FBD}"/>
              </a:ext>
            </a:extLst>
          </p:cNvPr>
          <p:cNvSpPr txBox="1"/>
          <p:nvPr/>
        </p:nvSpPr>
        <p:spPr>
          <a:xfrm>
            <a:off x="4844938" y="2397992"/>
            <a:ext cx="281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Avenir Book" panose="02000503020000020003" pitchFamily="2" charset="0"/>
              </a:rPr>
              <a:t>The Visit</a:t>
            </a:r>
          </a:p>
          <a:p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Lighting: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Paule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Constable</a:t>
            </a:r>
          </a:p>
        </p:txBody>
      </p:sp>
      <p:pic>
        <p:nvPicPr>
          <p:cNvPr id="17" name="Picture 16" descr="A person in a dark room&#10;&#10;Description automatically generated">
            <a:extLst>
              <a:ext uri="{FF2B5EF4-FFF2-40B4-BE49-F238E27FC236}">
                <a16:creationId xmlns:a16="http://schemas.microsoft.com/office/drawing/2014/main" id="{CD55D591-8691-244D-95D6-4CF09313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763" y="50324"/>
            <a:ext cx="3355053" cy="22399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C51AFC-3D61-C548-8943-84670A24ABEB}"/>
              </a:ext>
            </a:extLst>
          </p:cNvPr>
          <p:cNvSpPr txBox="1"/>
          <p:nvPr/>
        </p:nvSpPr>
        <p:spPr>
          <a:xfrm>
            <a:off x="9789459" y="820271"/>
            <a:ext cx="1133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Colour</a:t>
            </a:r>
          </a:p>
          <a:p>
            <a:r>
              <a:rPr lang="en-GB" dirty="0">
                <a:solidFill>
                  <a:schemeClr val="bg1"/>
                </a:solidFill>
              </a:rPr>
              <a:t>Texture</a:t>
            </a:r>
          </a:p>
          <a:p>
            <a:r>
              <a:rPr lang="en-GB" dirty="0">
                <a:solidFill>
                  <a:schemeClr val="bg1"/>
                </a:solidFill>
              </a:rPr>
              <a:t>Direction</a:t>
            </a:r>
          </a:p>
          <a:p>
            <a:r>
              <a:rPr lang="en-GB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7F685F-088C-BB49-8155-FBC4C9223707}"/>
              </a:ext>
            </a:extLst>
          </p:cNvPr>
          <p:cNvSpPr/>
          <p:nvPr/>
        </p:nvSpPr>
        <p:spPr>
          <a:xfrm>
            <a:off x="9672034" y="656823"/>
            <a:ext cx="1326524" cy="1506828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6299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28D5ED-984C-E243-AD6C-4D076BC92268}"/>
              </a:ext>
            </a:extLst>
          </p:cNvPr>
          <p:cNvSpPr txBox="1"/>
          <p:nvPr/>
        </p:nvSpPr>
        <p:spPr>
          <a:xfrm>
            <a:off x="1037724" y="2828835"/>
            <a:ext cx="1011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When different lighting conditions are created, what is the emotional response?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How does this aid the narrative arc of the story?</a:t>
            </a:r>
          </a:p>
        </p:txBody>
      </p:sp>
    </p:spTree>
    <p:extLst>
      <p:ext uri="{BB962C8B-B14F-4D97-AF65-F5344CB8AC3E}">
        <p14:creationId xmlns:p14="http://schemas.microsoft.com/office/powerpoint/2010/main" val="413737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341A1-95E3-9F43-B5A3-1645DE2BC8F3}"/>
              </a:ext>
            </a:extLst>
          </p:cNvPr>
          <p:cNvSpPr txBox="1"/>
          <p:nvPr/>
        </p:nvSpPr>
        <p:spPr>
          <a:xfrm>
            <a:off x="336177" y="443753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9B813-7A75-AA49-8C52-F5A567149E15}"/>
              </a:ext>
            </a:extLst>
          </p:cNvPr>
          <p:cNvSpPr/>
          <p:nvPr/>
        </p:nvSpPr>
        <p:spPr>
          <a:xfrm>
            <a:off x="3329089" y="536086"/>
            <a:ext cx="560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2"/>
              </a:rPr>
              <a:t>https://artslondon.padlet.org/jhowcroft/3bhziycan2ly8ud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C4D60-7EE3-4241-9226-99AA6BF397E1}"/>
              </a:ext>
            </a:extLst>
          </p:cNvPr>
          <p:cNvSpPr txBox="1"/>
          <p:nvPr/>
        </p:nvSpPr>
        <p:spPr>
          <a:xfrm>
            <a:off x="524250" y="1443841"/>
            <a:ext cx="113018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Step 1: Put your chosen object on your desk or table. Photograph it under room lighting/natural lighting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2: Gather your light source. This may be a torch, Anglepoise lamp, a separate phone torch to your digital camera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3: Darken your room or go to a room you can darken.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4: Investigate your object under your artificial lighting, highlighting the object from different angles and distances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										(for brightness)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Consider – emotions/moods/adjectives and how they may relate to the different looks produced.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5: Take a photograph of one example of your investigations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6: Upload to padlet your base ‘room/natural lighting’ photograph and your theatrical lighting photograph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	 (you can upload from your smartphone or transfer your file to your computer to upload)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EC2D2-B554-724A-98D2-05966F668000}"/>
              </a:ext>
            </a:extLst>
          </p:cNvPr>
          <p:cNvSpPr txBox="1"/>
          <p:nvPr/>
        </p:nvSpPr>
        <p:spPr>
          <a:xfrm>
            <a:off x="1515419" y="5952582"/>
            <a:ext cx="916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8 minutes for the task (including uploading)		5 minutes will follow for a discussion</a:t>
            </a:r>
          </a:p>
        </p:txBody>
      </p:sp>
    </p:spTree>
    <p:extLst>
      <p:ext uri="{BB962C8B-B14F-4D97-AF65-F5344CB8AC3E}">
        <p14:creationId xmlns:p14="http://schemas.microsoft.com/office/powerpoint/2010/main" val="30040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FD1C99-DB8E-3B41-A182-7A6C6D5C0077}"/>
              </a:ext>
            </a:extLst>
          </p:cNvPr>
          <p:cNvSpPr txBox="1"/>
          <p:nvPr/>
        </p:nvSpPr>
        <p:spPr>
          <a:xfrm>
            <a:off x="2405149" y="1305341"/>
            <a:ext cx="73817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Stay in the Collaborate Ultra room.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 will be available in case you have any questions about the task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Keep mics off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 will play music to indicate 8 minutes are over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will meet promptly back in the Collaborate Ultra room to discuss the task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8 minutes start now!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1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341A1-95E3-9F43-B5A3-1645DE2BC8F3}"/>
              </a:ext>
            </a:extLst>
          </p:cNvPr>
          <p:cNvSpPr txBox="1"/>
          <p:nvPr/>
        </p:nvSpPr>
        <p:spPr>
          <a:xfrm>
            <a:off x="336177" y="443753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9B813-7A75-AA49-8C52-F5A567149E15}"/>
              </a:ext>
            </a:extLst>
          </p:cNvPr>
          <p:cNvSpPr/>
          <p:nvPr/>
        </p:nvSpPr>
        <p:spPr>
          <a:xfrm>
            <a:off x="3329089" y="536086"/>
            <a:ext cx="560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2"/>
              </a:rPr>
              <a:t>https://artslondon.padlet.org/jhowcroft/3bhziycan2ly8ud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C4D60-7EE3-4241-9226-99AA6BF397E1}"/>
              </a:ext>
            </a:extLst>
          </p:cNvPr>
          <p:cNvSpPr txBox="1"/>
          <p:nvPr/>
        </p:nvSpPr>
        <p:spPr>
          <a:xfrm>
            <a:off x="524250" y="1443841"/>
            <a:ext cx="113018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Step 1: Put your chosen object on your desk or table. Photograph it under room lighting/natural lighting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2: Gather your light source. This may be a torch, Anglepoise lamp, a separate phone torch to your digital camera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3: Darken your room or go to a room you can darken.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4: Investigate your object under your artificial lighting, highlighting the object from different angles and distances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										(for brightness)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	Consider – emotions/moods/adjectives and how they may relate to the different looks produced.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5: Take a photograph of one example of your investigations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Step 6: Upload to padlet your base ‘room/natural lighting’ photograph and your theatrical lighting photograph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	 (you can upload from your smartphone or transfer your file to your computer to upload)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EC2D2-B554-724A-98D2-05966F668000}"/>
              </a:ext>
            </a:extLst>
          </p:cNvPr>
          <p:cNvSpPr txBox="1"/>
          <p:nvPr/>
        </p:nvSpPr>
        <p:spPr>
          <a:xfrm>
            <a:off x="1515419" y="5952582"/>
            <a:ext cx="916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8 minutes for the task (including uploading)		5 minutes will follow for a discussion</a:t>
            </a:r>
          </a:p>
        </p:txBody>
      </p:sp>
    </p:spTree>
    <p:extLst>
      <p:ext uri="{BB962C8B-B14F-4D97-AF65-F5344CB8AC3E}">
        <p14:creationId xmlns:p14="http://schemas.microsoft.com/office/powerpoint/2010/main" val="365643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557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Howcroft</dc:creator>
  <cp:lastModifiedBy>Jo Howcroft</cp:lastModifiedBy>
  <cp:revision>14</cp:revision>
  <dcterms:created xsi:type="dcterms:W3CDTF">2021-03-14T10:36:17Z</dcterms:created>
  <dcterms:modified xsi:type="dcterms:W3CDTF">2021-03-14T22:16:14Z</dcterms:modified>
</cp:coreProperties>
</file>